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7"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8" name="Shape 98"/>
          <p:cNvSpPr>
            <a:spLocks noGrp="1" noRot="1" noChangeAspect="1"/>
          </p:cNvSpPr>
          <p:nvPr>
            <p:ph type="sldImg"/>
          </p:nvPr>
        </p:nvSpPr>
        <p:spPr>
          <a:xfrm>
            <a:off x="1143000" y="685800"/>
            <a:ext cx="4572000" cy="3429000"/>
          </a:xfrm>
          <a:prstGeom prst="rect">
            <a:avLst/>
          </a:prstGeom>
        </p:spPr>
        <p:txBody>
          <a:bodyPr/>
          <a:lstStyle/>
          <a:p>
            <a:endParaRPr/>
          </a:p>
        </p:txBody>
      </p:sp>
      <p:sp>
        <p:nvSpPr>
          <p:cNvPr id="99" name="Shape 9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prstGeom prst="rect">
            <a:avLst/>
          </a:prstGeom>
        </p:spPr>
        <p:txBody>
          <a:bodyPr/>
          <a:lstStyle/>
          <a:p>
            <a:endParaRPr/>
          </a:p>
        </p:txBody>
      </p:sp>
      <p:sp>
        <p:nvSpPr>
          <p:cNvPr id="110" name="Shape 110"/>
          <p:cNvSpPr>
            <a:spLocks noGrp="1"/>
          </p:cNvSpPr>
          <p:nvPr>
            <p:ph type="body" sz="quarter" idx="1"/>
          </p:nvPr>
        </p:nvSpPr>
        <p:spPr>
          <a:prstGeom prst="rect">
            <a:avLst/>
          </a:prstGeom>
        </p:spPr>
        <p:txBody>
          <a:bodyPr/>
          <a:lstStyle/>
          <a:p>
            <a:r>
              <a:t>Academy trusts were first agreed by the Bishops in 2010 and since then many (look up numbers) schools nationally have converted. In several dioceses the all schools are now in academies whilst others such as Southwark still have many schools. Last week Catholic Academy Trust CEOs and secondary headteachers had the opportunity to attend conferences alongside colleagues from the Church of England. The conferences were supported by the DfE and explored the intention of both Churches to fully academise in line with the plans in the White paper. Several local authorities in this region have also applied to pilot establishing LA MATs. The change has been discussed by Bishops at their recent plenary session and hence the meetings today. The offer to join an archdiocesan CAT is also open to those schools that are run by a religious order, if that is what the order wishes. Equally in some cases, orders wish to set up national CATs bringing together all their schools under one organisation. In no way does being a member of a CAT prevent other collaborations and partnerships occurring. RO schools will also have to have due regard to their own charisms and this will provide an interesting matter for a board to consider.</a:t>
            </a:r>
          </a:p>
          <a:p>
            <a:r>
              <a:t>The White paper provides for some interesting changes regarding trusts including writing into statute the rights for Church academies currently in funding agreements and the Articles as well as seeing statutory standards that must be met, a provision for Ofsted to inspect academies, double RI or more schools to convert or be in a successful academy to ensure improvement and the end of Single ATs that are seen by DfE as serving their own needs rather than being part of a community not always true but the MAT as a civic body is being heavily promoted eg CST. </a:t>
            </a:r>
          </a:p>
          <a:p>
            <a:endParaRPr/>
          </a:p>
          <a:p>
            <a:r>
              <a:t>In Southwark, consideration has been given to what was the way forward but as times have changed so now will the system in the diocese to allow more conversions and ensure sustainable, CATs with high excellent outcomes that strengthen Catholic education. </a:t>
            </a:r>
          </a:p>
          <a:p>
            <a:r>
              <a:t>It is important to emphasise that this is not a rush to academise immediately but the time for increased conversation and engagement by those schools not converted by October 22.</a:t>
            </a:r>
          </a:p>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prstGeom prst="rect">
            <a:avLst/>
          </a:prstGeom>
        </p:spPr>
        <p:txBody>
          <a:bodyPr/>
          <a:lstStyle/>
          <a:p>
            <a:endParaRPr/>
          </a:p>
        </p:txBody>
      </p:sp>
      <p:sp>
        <p:nvSpPr>
          <p:cNvPr id="115" name="Shape 115"/>
          <p:cNvSpPr>
            <a:spLocks noGrp="1"/>
          </p:cNvSpPr>
          <p:nvPr>
            <p:ph type="body" sz="quarter" idx="1"/>
          </p:nvPr>
        </p:nvSpPr>
        <p:spPr>
          <a:prstGeom prst="rect">
            <a:avLst/>
          </a:prstGeom>
        </p:spPr>
        <p:txBody>
          <a:bodyPr/>
          <a:lstStyle/>
          <a:p>
            <a:r>
              <a:t>The Archdiocese has given careful thought to the changes required and it is a change following the last 12 years when it was very much up to schools what happened we now need the engagement of all and the current Catholic academy trusts in the diocese to help deliver all schools as academies. In line with the Memorandum of Understanding with the DfE that is currently being updated, the diocese is required to establish systems to provide oversight of its academies to be in line with the new trust and academy intervention regulations. As LCVAP will cease in due course and reduce as fewer schools remain, the Diocesan Trustee require a system to guarantee income to support the upkeep of academy buildings so the require MATs to grow to the size where allocations of Capital funding are made direct to the CAT and not through the system of bidding that exists for smaller trusts.</a:t>
            </a:r>
          </a:p>
          <a:p>
            <a:endParaRPr/>
          </a:p>
          <a:p>
            <a:r>
              <a:t>In order to be sustainable CATs need to be larger in size so there is a limit to the number of CATs that will be formed. There are two to date, KCSP which will be 30 academies in October with just the Dartford schools to join and SELCAT which will be 10 academies in October and will grow further. This still leaves areas of the diocese without a CAT. Several groups were considering small CATs but they now need to work with a wider or possibly hub based group of schools to form larger CATs. In order to support the discussions on what a CAT will look like the Diocesan Trustee have agreed a set of principles to be followed by every CAT.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noRot="1" noChangeAspect="1"/>
          </p:cNvSpPr>
          <p:nvPr>
            <p:ph type="sldImg"/>
          </p:nvPr>
        </p:nvSpPr>
        <p:spPr>
          <a:xfrm>
            <a:off x="381000" y="685800"/>
            <a:ext cx="6096000" cy="3429000"/>
          </a:xfrm>
          <a:prstGeom prst="rect">
            <a:avLst/>
          </a:prstGeom>
        </p:spPr>
        <p:txBody>
          <a:bodyPr/>
          <a:lstStyle/>
          <a:p>
            <a:endParaRPr/>
          </a:p>
        </p:txBody>
      </p:sp>
      <p:sp>
        <p:nvSpPr>
          <p:cNvPr id="120" name="Shape 120"/>
          <p:cNvSpPr>
            <a:spLocks noGrp="1"/>
          </p:cNvSpPr>
          <p:nvPr>
            <p:ph type="body" sz="quarter" idx="1"/>
          </p:nvPr>
        </p:nvSpPr>
        <p:spPr>
          <a:prstGeom prst="rect">
            <a:avLst/>
          </a:prstGeom>
        </p:spPr>
        <p:txBody>
          <a:bodyPr/>
          <a:lstStyle/>
          <a:p>
            <a:pPr marL="200526" indent="-200526">
              <a:buSzPct val="100000"/>
              <a:buAutoNum type="arabicParenR"/>
            </a:pPr>
            <a:r>
              <a:t>No school left behind is fairly self explanatory, it is expected that every school will now engage in discussions in the new academic year. As possible CATs are considered there may be clusters or hubs of schools joining a CAT but no school should be left out</a:t>
            </a:r>
          </a:p>
          <a:p>
            <a:pPr marL="200526" indent="-200526">
              <a:buSzPct val="100000"/>
              <a:buAutoNum type="arabicParenR"/>
            </a:pPr>
            <a:r>
              <a:t>Promote and strengthen Catholic education. What is needed in an area? How will the CAT engage with the parishes in its area, its families and pupils. What could chaplaincy look like in a CAT?</a:t>
            </a:r>
          </a:p>
          <a:p>
            <a:pPr marL="200526" indent="-200526">
              <a:buSzPct val="100000"/>
              <a:buAutoNum type="arabicParenR"/>
            </a:pPr>
            <a:r>
              <a:t>Sustainability - Very small CATs are not sustainable. As a MAT grows it is known from experience to date that systems and structures can develop. 1-5 schools opportunities are limited. 5-10 schools systems for finance and school improvement become possible and beyond 10 there is much more flexiblity to be innovative and establish strong systems for staff development tuned to the need of staff in the CAT</a:t>
            </a:r>
          </a:p>
          <a:p>
            <a:pPr marL="200526" indent="-200526">
              <a:buSzPct val="100000"/>
              <a:buAutoNum type="arabicParenR"/>
            </a:pPr>
            <a:r>
              <a:t>Every MAT should have a development plan explaining what it hopes to achieve, evaluating the KPIs it has set itself and considering the work needed to reach the standards that the DfE has established for the CAT. Most important is to articulate the ethos of the CAT and to be explicit about the difference it will make to children and students.</a:t>
            </a:r>
          </a:p>
          <a:p>
            <a:pPr marL="200526" indent="-200526">
              <a:buSzPct val="100000"/>
              <a:buAutoNum type="arabicParenR"/>
            </a:pPr>
            <a:r>
              <a:t>CATs are expected to be exemplary in the standards they set for inclusion and diversity. We value every person and so must meet the needs of all in our schools. This gives an opportunity to enhance the curriculum and ensure there is a breadth of entitlement for all pupils.</a:t>
            </a:r>
          </a:p>
          <a:p>
            <a:pPr marL="200526" indent="-200526">
              <a:buSzPct val="100000"/>
              <a:buAutoNum type="arabicParenR"/>
            </a:pPr>
            <a:r>
              <a:t>The diocese will take time to review its recruitment of directors for CAT boards. It will aim to not only use the expertise of those currently governors in its schools who may be willing to be company directors but also ensure that the skills brought to a board will provide a team with the knowledge and expertise to be successful. Large CATs are complex organisations and must follow the requirements of company and charity law. There is much more monitoring of MATs than schools have been used to especially in recent years so directors will have skills including finance, legal, educational, H&amp;S, HR amongst others. There will be arrangements for regular training and briefing session such as on the new academy handbook due out anytime, governors handbook and responsibilities in Canon law. It is intended that the directors of different CATs will have opportunities to meet together and find out more about other  CATs. Their will be joint meetings of the chairs, CEOs, CFOs and other staff as they are appointed so best practice is shared and CATs can support each other. Alll CATs will have the same members who are the Abp, Vicar general and another to have the minimum of three. There may be more and the intervention regulations allows the appointment of further foundation members and directors if required.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381000" y="685800"/>
            <a:ext cx="6096000" cy="34290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r>
              <a:t>7) In every case a legal firm is appointed to support conversion. It must be one agreed by the diocese. Churchmarketplace has developed preferential charges for conversion with those firms specialising in Catholic academy conversion. The model academy trust agreements are available on the DfE website. Similarly it is expected that moving forward every CAT follows the MoU with the DfE. The DfE are required to work through the DSC and not go direct to trusts or academies and similar every CAT is required to work through the DSC except for online returns. Of which there are many. Cats as is the case for schools should be using CES contracts and policies.</a:t>
            </a:r>
          </a:p>
          <a:p>
            <a:endParaRPr/>
          </a:p>
          <a:p>
            <a:r>
              <a:t>8)The name of any CAT will be decided by the Abp as required in Canon Law. Its is possible to suggest names for consideration but these should be distinctively Catholic.</a:t>
            </a:r>
          </a:p>
          <a:p>
            <a:endParaRPr/>
          </a:p>
          <a:p>
            <a:r>
              <a:t>9) CAT boards and any proposed CATs should give thought to their growth strategy. It is not envisaged that a large number of schools will convert all at once but that there will be a series of tranches of 5-8 schools joining a CAT at any one time. This allows the gradual scaling up of systems and support to be given to converting schools in preparation and after conversion. It is expected that as discussions begin next year it will become clearer where the CATs and hubs need to be and who is considering joining each one.</a:t>
            </a:r>
          </a:p>
          <a:p>
            <a:endParaRPr/>
          </a:p>
          <a:p>
            <a:r>
              <a:t>10)The diocese has to comply with requirements regarding its assets as specified by the charity Commission. This includes understanding the capital works and expenditure of public money on its buildings. CATs will be expected to engage with the diocesan property teams to ensure records are up to date and all expenditure is appropriate.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xfrm>
            <a:off x="381000" y="685800"/>
            <a:ext cx="6096000" cy="3429000"/>
          </a:xfrm>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p>
            <a:r>
              <a:t>Oversight of the converting schools and evolving CATs as well as existing CATs will be carried out through a diocesan Challenge group that will report to the Education committee and the Diocesan Trustee. The challenge group will be chaired by the new Episcopal Vicar FR Victor Darlington and other senior staff at the archdiocese will form the board. Moving forward the board will continue to monitor the CATs and their strategic plans. This will allow the AGM to be held with members on a joint basis and to celebrate the work to form and strengthen Catholic education as well as the more formal business of receiving the accounts and appointing auditors.</a:t>
            </a:r>
          </a:p>
          <a:p>
            <a:endParaRPr/>
          </a:p>
          <a:p>
            <a:r>
              <a:t>CEO appointments are required to be reserved for those who are practising Catholics as for those who are executive Has, His or DHTS and heads of RE and chaplains. Recruitment of CEOs will be overseen by the diocese as will CFO post appointments. Such posts will be recruited through a rigorous process including a national advert. No school or trust can have discussions with the regional Director about establishing a CAT or converting without the permission of the diocese. Processes will be established to assist with project managing conversions and dealing with any issues.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xfrm>
            <a:off x="381000" y="685800"/>
            <a:ext cx="6096000" cy="3429000"/>
          </a:xfrm>
          <a:prstGeom prst="rect">
            <a:avLst/>
          </a:prstGeom>
        </p:spPr>
        <p:txBody>
          <a:bodyPr/>
          <a:lstStyle/>
          <a:p>
            <a:endParaRPr/>
          </a:p>
        </p:txBody>
      </p:sp>
      <p:sp>
        <p:nvSpPr>
          <p:cNvPr id="135" name="Shape 135"/>
          <p:cNvSpPr>
            <a:spLocks noGrp="1"/>
          </p:cNvSpPr>
          <p:nvPr>
            <p:ph type="body" sz="quarter" idx="1"/>
          </p:nvPr>
        </p:nvSpPr>
        <p:spPr>
          <a:prstGeom prst="rect">
            <a:avLst/>
          </a:prstGeom>
        </p:spPr>
        <p:txBody>
          <a:bodyPr/>
          <a:lstStyle/>
          <a:p>
            <a:r>
              <a:t>In limiting the number of CATs it is hoped that each one will be easily sustainable when fully formed. Ideally to serve families it will be across primary and secondary phases. The exception to this at present will be the sixth form colleges where the legislation is about to allow them to convert. Separate discussions will be help with the corporations to discern the best conversion strategy for those colleges who may join a CAT or form a joint CAT for instance.</a:t>
            </a:r>
          </a:p>
          <a:p>
            <a:endParaRPr/>
          </a:p>
          <a:p>
            <a:r>
              <a:t>In the new academic year there will be further options for governing bodies to discuss what they wish to gain from conversion. Sessions will also cover the details of due diligence and what a conversion involves though it should always be seen as the start of the journey not the end. The existing CATs KCSP and SELCAT will grow to ensure they are sustainable but 2-3 other MATs may develop.</a:t>
            </a:r>
          </a:p>
          <a:p>
            <a:endParaRPr/>
          </a:p>
          <a:p>
            <a:r>
              <a:t>FAQs to be developed. Not all questions can be answered immediately we want you to help us with the next stages. Some of you will want to be told exactly what to do whilst others do not. This goes an opportunity to bring ideas to us before any significant decisions are made.</a:t>
            </a:r>
          </a:p>
          <a:p>
            <a:endParaRPr/>
          </a:p>
          <a:p>
            <a:r>
              <a:t>I would encourage all schools to be in a position to convert, do address deficit budgets, if support is needed please speak to the commission staff. A good starting point is to work with the existing CATs to understand what they offer and the journey to date and expected in the future. Having given everyone time in the new year to be more cognisant of the developments and hopes for the future there will be an opportunity to come together and consider in more detail what the final picture may look like across the diocese. In bringing everyone to the same level of understanding and knowledge we can then start to work forwards. It is definitely not a race some groups of schools were looking at forming CATS but this will probably have placed extra demands on their planning. This is the largest change to Catholic education since the 1944 Act gave us VA schools. We must now go forward steadily with every intention of ensuring the strength of Catholic education in the diocese.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3"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Title Text"/>
          <p:cNvSpPr txBox="1">
            <a:spLocks noGrp="1"/>
          </p:cNvSpPr>
          <p:nvPr>
            <p:ph type="title"/>
          </p:nvPr>
        </p:nvSpPr>
        <p:spPr>
          <a:prstGeom prst="rect">
            <a:avLst/>
          </a:prstGeom>
        </p:spPr>
        <p:txBody>
          <a:bodyPr/>
          <a:lstStyle/>
          <a:p>
            <a:r>
              <a:t>Title Text</a:t>
            </a:r>
          </a:p>
        </p:txBody>
      </p:sp>
      <p:sp>
        <p:nvSpPr>
          <p:cNvPr id="2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1"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pic>
        <p:nvPicPr>
          <p:cNvPr id="32" name="Picture 6" descr="Picture 6"/>
          <p:cNvPicPr>
            <a:picLocks noChangeAspect="1"/>
          </p:cNvPicPr>
          <p:nvPr/>
        </p:nvPicPr>
        <p:blipFill>
          <a:blip r:embed="rId2"/>
          <a:stretch>
            <a:fillRect/>
          </a:stretch>
        </p:blipFill>
        <p:spPr>
          <a:xfrm>
            <a:off x="26431" y="6251704"/>
            <a:ext cx="1623537" cy="606296"/>
          </a:xfrm>
          <a:prstGeom prst="rect">
            <a:avLst/>
          </a:prstGeom>
          <a:ln w="12700">
            <a:miter lim="400000"/>
          </a:ln>
        </p:spPr>
      </p:pic>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0" name="Title Text"/>
          <p:cNvSpPr txBox="1">
            <a:spLocks noGrp="1"/>
          </p:cNvSpPr>
          <p:nvPr>
            <p:ph type="title"/>
          </p:nvPr>
        </p:nvSpPr>
        <p:spPr>
          <a:prstGeom prst="rect">
            <a:avLst/>
          </a:prstGeom>
        </p:spPr>
        <p:txBody>
          <a:bodyPr/>
          <a:lstStyle/>
          <a:p>
            <a:r>
              <a:t>Title Text</a:t>
            </a:r>
          </a:p>
        </p:txBody>
      </p:sp>
      <p:sp>
        <p:nvSpPr>
          <p:cNvPr id="41"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pic>
        <p:nvPicPr>
          <p:cNvPr id="42" name="Picture 7" descr="Picture 7"/>
          <p:cNvPicPr>
            <a:picLocks noChangeAspect="1"/>
          </p:cNvPicPr>
          <p:nvPr/>
        </p:nvPicPr>
        <p:blipFill>
          <a:blip r:embed="rId2"/>
          <a:stretch>
            <a:fillRect/>
          </a:stretch>
        </p:blipFill>
        <p:spPr>
          <a:xfrm>
            <a:off x="26431" y="6251704"/>
            <a:ext cx="1623537" cy="606296"/>
          </a:xfrm>
          <a:prstGeom prst="rect">
            <a:avLst/>
          </a:prstGeom>
          <a:ln w="12700">
            <a:miter lim="400000"/>
          </a:ln>
        </p:spPr>
      </p:pic>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0"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1"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2"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p>
            <a:r>
              <a:t>Title Text</a:t>
            </a:r>
          </a:p>
        </p:txBody>
      </p:sp>
      <p:pic>
        <p:nvPicPr>
          <p:cNvPr id="61" name="Picture 5" descr="Picture 5"/>
          <p:cNvPicPr>
            <a:picLocks noChangeAspect="1"/>
          </p:cNvPicPr>
          <p:nvPr/>
        </p:nvPicPr>
        <p:blipFill>
          <a:blip r:embed="rId2"/>
          <a:stretch>
            <a:fillRect/>
          </a:stretch>
        </p:blipFill>
        <p:spPr>
          <a:xfrm>
            <a:off x="26431" y="6251704"/>
            <a:ext cx="1623537" cy="606296"/>
          </a:xfrm>
          <a:prstGeom prst="rect">
            <a:avLst/>
          </a:prstGeom>
          <a:ln w="12700">
            <a:miter lim="400000"/>
          </a:ln>
        </p:spPr>
      </p:pic>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69" name="Picture 4" descr="Picture 4"/>
          <p:cNvPicPr>
            <a:picLocks noChangeAspect="1"/>
          </p:cNvPicPr>
          <p:nvPr/>
        </p:nvPicPr>
        <p:blipFill>
          <a:blip r:embed="rId2"/>
          <a:stretch>
            <a:fillRect/>
          </a:stretch>
        </p:blipFill>
        <p:spPr>
          <a:xfrm>
            <a:off x="26431" y="6251704"/>
            <a:ext cx="1623537" cy="606296"/>
          </a:xfrm>
          <a:prstGeom prst="rect">
            <a:avLst/>
          </a:prstGeom>
          <a:ln w="12700">
            <a:miter lim="400000"/>
          </a:ln>
        </p:spPr>
      </p:pic>
      <p:sp>
        <p:nvSpPr>
          <p:cNvPr id="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7"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8"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9" name="Text Placeholder 3"/>
          <p:cNvSpPr>
            <a:spLocks noGrp="1"/>
          </p:cNvSpPr>
          <p:nvPr>
            <p:ph type="body" sz="quarter" idx="21"/>
          </p:nvPr>
        </p:nvSpPr>
        <p:spPr>
          <a:xfrm>
            <a:off x="839787" y="2057400"/>
            <a:ext cx="3932239" cy="3811588"/>
          </a:xfrm>
          <a:prstGeom prst="rect">
            <a:avLst/>
          </a:prstGeom>
        </p:spPr>
        <p:txBody>
          <a:bodyPr/>
          <a:lstStyle/>
          <a:p>
            <a:pPr marL="0" indent="0">
              <a:buSzTx/>
              <a:buFontTx/>
              <a:buNone/>
              <a:defRPr sz="1600"/>
            </a:pPr>
            <a:endParaRPr/>
          </a:p>
        </p:txBody>
      </p:sp>
      <p:pic>
        <p:nvPicPr>
          <p:cNvPr id="80" name="Picture 7" descr="Picture 7"/>
          <p:cNvPicPr>
            <a:picLocks noChangeAspect="1"/>
          </p:cNvPicPr>
          <p:nvPr/>
        </p:nvPicPr>
        <p:blipFill>
          <a:blip r:embed="rId2"/>
          <a:stretch>
            <a:fillRect/>
          </a:stretch>
        </p:blipFill>
        <p:spPr>
          <a:xfrm>
            <a:off x="26431" y="6251704"/>
            <a:ext cx="1623537" cy="606296"/>
          </a:xfrm>
          <a:prstGeom prst="rect">
            <a:avLst/>
          </a:prstGeom>
          <a:ln w="12700">
            <a:miter lim="400000"/>
          </a:ln>
        </p:spPr>
      </p:pic>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8"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9"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90"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pic>
        <p:nvPicPr>
          <p:cNvPr id="91" name="Picture 7" descr="Picture 7"/>
          <p:cNvPicPr>
            <a:picLocks noChangeAspect="1"/>
          </p:cNvPicPr>
          <p:nvPr/>
        </p:nvPicPr>
        <p:blipFill>
          <a:blip r:embed="rId2"/>
          <a:stretch>
            <a:fillRect/>
          </a:stretch>
        </p:blipFill>
        <p:spPr>
          <a:xfrm>
            <a:off x="26431" y="6251704"/>
            <a:ext cx="1623537" cy="606296"/>
          </a:xfrm>
          <a:prstGeom prst="rect">
            <a:avLst/>
          </a:prstGeom>
          <a:ln w="12700">
            <a:miter lim="400000"/>
          </a:ln>
        </p:spPr>
      </p:pic>
      <p:sp>
        <p:nvSpPr>
          <p:cNvPr id="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pic>
        <p:nvPicPr>
          <p:cNvPr id="4" name="Picture 6" descr="Picture 6"/>
          <p:cNvPicPr>
            <a:picLocks noChangeAspect="1"/>
          </p:cNvPicPr>
          <p:nvPr/>
        </p:nvPicPr>
        <p:blipFill>
          <a:blip r:embed="rId11"/>
          <a:stretch>
            <a:fillRect/>
          </a:stretch>
        </p:blipFill>
        <p:spPr>
          <a:xfrm>
            <a:off x="26431" y="6251704"/>
            <a:ext cx="1623537" cy="606296"/>
          </a:xfrm>
          <a:prstGeom prst="rect">
            <a:avLst/>
          </a:prstGeom>
          <a:ln w="12700">
            <a:miter lim="400000"/>
          </a:ln>
        </p:spPr>
      </p:pic>
      <p:sp>
        <p:nvSpPr>
          <p:cNvPr id="5"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ctrTitle"/>
          </p:nvPr>
        </p:nvSpPr>
        <p:spPr>
          <a:prstGeom prst="rect">
            <a:avLst/>
          </a:prstGeom>
        </p:spPr>
        <p:txBody>
          <a:bodyPr/>
          <a:lstStyle/>
          <a:p>
            <a:r>
              <a:rPr dirty="0"/>
              <a:t>RCAOS</a:t>
            </a:r>
            <a:br>
              <a:rPr dirty="0"/>
            </a:br>
            <a:r>
              <a:rPr dirty="0"/>
              <a:t>MAT Principles &amp; Oversight</a:t>
            </a:r>
          </a:p>
        </p:txBody>
      </p:sp>
      <p:sp>
        <p:nvSpPr>
          <p:cNvPr id="102" name="Subtitle 2"/>
          <p:cNvSpPr txBox="1">
            <a:spLocks noGrp="1"/>
          </p:cNvSpPr>
          <p:nvPr>
            <p:ph type="subTitle" sz="quarter" idx="1"/>
          </p:nvPr>
        </p:nvSpPr>
        <p:spPr>
          <a:xfrm>
            <a:off x="1524000" y="3602037"/>
            <a:ext cx="9144000" cy="1655762"/>
          </a:xfrm>
          <a:prstGeom prst="rect">
            <a:avLst/>
          </a:prstGeom>
        </p:spPr>
        <p:txBody>
          <a:bodyPr/>
          <a:lstStyle/>
          <a:p>
            <a:r>
              <a:rPr dirty="0"/>
              <a:t>July 2022</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itle 1"/>
          <p:cNvSpPr txBox="1">
            <a:spLocks noGrp="1"/>
          </p:cNvSpPr>
          <p:nvPr>
            <p:ph type="title"/>
          </p:nvPr>
        </p:nvSpPr>
        <p:spPr>
          <a:xfrm>
            <a:off x="838200" y="365125"/>
            <a:ext cx="10515600" cy="1325563"/>
          </a:xfrm>
          <a:prstGeom prst="rect">
            <a:avLst/>
          </a:prstGeom>
        </p:spPr>
        <p:txBody>
          <a:bodyPr/>
          <a:lstStyle>
            <a:lvl1pPr algn="ctr"/>
          </a:lstStyle>
          <a:p>
            <a:r>
              <a:t>The Spirit of Jesus</a:t>
            </a:r>
          </a:p>
        </p:txBody>
      </p:sp>
      <p:sp>
        <p:nvSpPr>
          <p:cNvPr id="105" name="Content Placeholder 2"/>
          <p:cNvSpPr txBox="1">
            <a:spLocks noGrp="1"/>
          </p:cNvSpPr>
          <p:nvPr>
            <p:ph type="body" idx="1"/>
          </p:nvPr>
        </p:nvSpPr>
        <p:spPr>
          <a:xfrm>
            <a:off x="838200" y="1825625"/>
            <a:ext cx="10515600" cy="4351338"/>
          </a:xfrm>
          <a:prstGeom prst="rect">
            <a:avLst/>
          </a:prstGeom>
        </p:spPr>
        <p:txBody>
          <a:bodyPr/>
          <a:lstStyle/>
          <a:p>
            <a:pPr marL="0" indent="0" algn="ctr">
              <a:buSzTx/>
              <a:buNone/>
              <a:defRPr sz="3200"/>
            </a:pPr>
            <a:r>
              <a:t>Heavenly Father,</a:t>
            </a:r>
          </a:p>
          <a:p>
            <a:pPr marL="0" indent="0" algn="ctr">
              <a:buSzTx/>
              <a:buNone/>
              <a:defRPr sz="3200"/>
            </a:pPr>
            <a:r>
              <a:t>Send the Spirit of your son</a:t>
            </a:r>
          </a:p>
          <a:p>
            <a:pPr marL="0" indent="0" algn="ctr">
              <a:buSzTx/>
              <a:buNone/>
              <a:defRPr sz="3200"/>
            </a:pPr>
            <a:r>
              <a:t>to remain with us during our meeting.</a:t>
            </a:r>
          </a:p>
          <a:p>
            <a:pPr marL="0" indent="0" algn="ctr">
              <a:buSzTx/>
              <a:buNone/>
              <a:defRPr sz="3200"/>
            </a:pPr>
            <a:r>
              <a:t>Let him guide us, and inspire us</a:t>
            </a:r>
          </a:p>
          <a:p>
            <a:pPr marL="0" indent="0" algn="ctr">
              <a:buSzTx/>
              <a:buNone/>
              <a:defRPr sz="3200"/>
            </a:pPr>
            <a:r>
              <a:t>to think and speak according to the mind of Jesus.</a:t>
            </a:r>
          </a:p>
          <a:p>
            <a:pPr marL="0" indent="0" algn="ctr">
              <a:buSzTx/>
              <a:buNone/>
              <a:defRPr sz="3200"/>
            </a:pPr>
            <a:r>
              <a:t>Fill us with your joy and love,</a:t>
            </a:r>
          </a:p>
          <a:p>
            <a:pPr marL="0" indent="0" algn="ctr">
              <a:buSzTx/>
              <a:buNone/>
              <a:defRPr sz="3200"/>
            </a:pPr>
            <a:r>
              <a:t>and help us to put our plans into practice.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838200" y="365125"/>
            <a:ext cx="10515600" cy="1325563"/>
          </a:xfrm>
          <a:prstGeom prst="rect">
            <a:avLst/>
          </a:prstGeom>
        </p:spPr>
        <p:txBody>
          <a:bodyPr/>
          <a:lstStyle/>
          <a:p>
            <a:r>
              <a:t>Background</a:t>
            </a:r>
          </a:p>
        </p:txBody>
      </p:sp>
      <p:sp>
        <p:nvSpPr>
          <p:cNvPr id="108" name="Content Placeholder 2"/>
          <p:cNvSpPr txBox="1">
            <a:spLocks noGrp="1"/>
          </p:cNvSpPr>
          <p:nvPr>
            <p:ph type="body" idx="1"/>
          </p:nvPr>
        </p:nvSpPr>
        <p:spPr>
          <a:xfrm>
            <a:off x="838200" y="1581784"/>
            <a:ext cx="10515600" cy="4911092"/>
          </a:xfrm>
          <a:prstGeom prst="rect">
            <a:avLst/>
          </a:prstGeom>
        </p:spPr>
        <p:txBody>
          <a:bodyPr/>
          <a:lstStyle/>
          <a:p>
            <a:pPr marL="685800" lvl="1" indent="-228600">
              <a:lnSpc>
                <a:spcPct val="72000"/>
              </a:lnSpc>
              <a:spcBef>
                <a:spcPts val="500"/>
              </a:spcBef>
              <a:defRPr sz="2400"/>
            </a:pPr>
            <a:r>
              <a:t>White Paper – published March 2022</a:t>
            </a:r>
            <a:br/>
            <a:endParaRPr sz="5100"/>
          </a:p>
          <a:p>
            <a:pPr marL="1143000" lvl="2" indent="-228600">
              <a:lnSpc>
                <a:spcPct val="72000"/>
              </a:lnSpc>
              <a:spcBef>
                <a:spcPts val="500"/>
              </a:spcBef>
              <a:defRPr sz="1900"/>
            </a:pPr>
            <a:r>
              <a:t>By 2030, all children will benefit from being taught in a family of schools, with their school in a strong multi academy trust or with plans to join or form one.</a:t>
            </a:r>
            <a:endParaRPr sz="4200"/>
          </a:p>
          <a:p>
            <a:pPr marL="1143000" lvl="2" indent="-228600">
              <a:lnSpc>
                <a:spcPct val="72000"/>
              </a:lnSpc>
              <a:spcBef>
                <a:spcPts val="500"/>
              </a:spcBef>
              <a:defRPr sz="1900"/>
            </a:pPr>
            <a:r>
              <a:t>The best trusts in the system will work where they are needed most, levelling up standards, and transforming previously underperforming schools.</a:t>
            </a:r>
            <a:endParaRPr sz="4200"/>
          </a:p>
          <a:p>
            <a:pPr marL="1143000" lvl="2" indent="-228600">
              <a:lnSpc>
                <a:spcPct val="72000"/>
              </a:lnSpc>
              <a:defRPr sz="1900"/>
            </a:pPr>
            <a:r>
              <a:t>Local authorities will have the opportunity to establish MATs in their areas.</a:t>
            </a:r>
            <a:endParaRPr sz="4200"/>
          </a:p>
          <a:p>
            <a:pPr marL="1143000" lvl="2" indent="-228600">
              <a:lnSpc>
                <a:spcPct val="72000"/>
              </a:lnSpc>
              <a:defRPr sz="1900"/>
            </a:pPr>
            <a:r>
              <a:t>There will be new powers to intervene in underperforming MATs</a:t>
            </a:r>
            <a:endParaRPr sz="4200"/>
          </a:p>
          <a:p>
            <a:pPr marL="1143000" lvl="2" indent="-228600">
              <a:lnSpc>
                <a:spcPct val="72000"/>
              </a:lnSpc>
              <a:defRPr sz="1900"/>
            </a:pPr>
            <a:r>
              <a:t>MATs will be subject to new statutory standards and inspection</a:t>
            </a:r>
            <a:endParaRPr sz="4200"/>
          </a:p>
          <a:p>
            <a:pPr marL="1143000" lvl="2" indent="-228600">
              <a:lnSpc>
                <a:spcPct val="72000"/>
              </a:lnSpc>
              <a:defRPr sz="1900"/>
            </a:pPr>
            <a:r>
              <a:t>SATs to merge, creating MATs comprising 10 schools or more</a:t>
            </a:r>
            <a:endParaRPr sz="900"/>
          </a:p>
          <a:p>
            <a:pPr marL="685800" lvl="1" indent="-228600">
              <a:lnSpc>
                <a:spcPct val="72000"/>
              </a:lnSpc>
            </a:pPr>
            <a:endParaRPr sz="900"/>
          </a:p>
          <a:p>
            <a:pPr marL="685800" lvl="1" indent="-228600">
              <a:lnSpc>
                <a:spcPct val="72000"/>
              </a:lnSpc>
              <a:defRPr sz="2400"/>
            </a:pPr>
            <a:r>
              <a:t>In accordance with previous Trustee papers and reflecting the direction of travel set out in the Education Strategy it is proposed to work with all Southwark schools to create a family of sustainable Catholic MATs serving local communities within the timeframe proposed by government.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title"/>
          </p:nvPr>
        </p:nvSpPr>
        <p:spPr>
          <a:xfrm>
            <a:off x="838200" y="365125"/>
            <a:ext cx="10515600" cy="1325563"/>
          </a:xfrm>
          <a:prstGeom prst="rect">
            <a:avLst/>
          </a:prstGeom>
        </p:spPr>
        <p:txBody>
          <a:bodyPr/>
          <a:lstStyle/>
          <a:p>
            <a:r>
              <a:t>RCAOS approach to Academisation</a:t>
            </a:r>
          </a:p>
        </p:txBody>
      </p:sp>
      <p:sp>
        <p:nvSpPr>
          <p:cNvPr id="113" name="Content Placeholder 2"/>
          <p:cNvSpPr txBox="1">
            <a:spLocks noGrp="1"/>
          </p:cNvSpPr>
          <p:nvPr>
            <p:ph type="body" idx="1"/>
          </p:nvPr>
        </p:nvSpPr>
        <p:spPr>
          <a:xfrm>
            <a:off x="838200" y="1825625"/>
            <a:ext cx="10515600" cy="4351338"/>
          </a:xfrm>
          <a:prstGeom prst="rect">
            <a:avLst/>
          </a:prstGeom>
        </p:spPr>
        <p:txBody>
          <a:bodyPr/>
          <a:lstStyle/>
          <a:p>
            <a:pPr marL="226313" indent="-226313" defTabSz="905255">
              <a:spcBef>
                <a:spcPts val="900"/>
              </a:spcBef>
              <a:defRPr sz="2475"/>
            </a:pPr>
            <a:r>
              <a:t>The approach of allowing schools to convert if and when they want is no longer a strategy fit for the new landscape and now needs to be changed</a:t>
            </a:r>
          </a:p>
          <a:p>
            <a:pPr marL="678941" lvl="1" indent="-226313" defTabSz="905255">
              <a:spcBef>
                <a:spcPts val="400"/>
              </a:spcBef>
              <a:defRPr sz="2178"/>
            </a:pPr>
            <a:r>
              <a:t>New oversight to be implemented with immediate effect</a:t>
            </a:r>
          </a:p>
          <a:p>
            <a:pPr marL="678941" lvl="1" indent="-226313" defTabSz="905255">
              <a:spcBef>
                <a:spcPts val="400"/>
              </a:spcBef>
              <a:defRPr sz="2178"/>
            </a:pPr>
            <a:r>
              <a:t>New principles</a:t>
            </a:r>
          </a:p>
          <a:p>
            <a:pPr marL="678941" lvl="1" indent="-226313" defTabSz="905255">
              <a:spcBef>
                <a:spcPts val="400"/>
              </a:spcBef>
              <a:defRPr sz="2178"/>
            </a:pPr>
            <a:r>
              <a:t>Optimum number of MATs across the Diocese</a:t>
            </a:r>
          </a:p>
          <a:p>
            <a:pPr marL="678941" lvl="1" indent="-226313" defTabSz="905255">
              <a:spcBef>
                <a:spcPts val="400"/>
              </a:spcBef>
              <a:defRPr sz="2178"/>
            </a:pPr>
            <a:endParaRPr/>
          </a:p>
          <a:p>
            <a:pPr marL="226313" indent="-226313" defTabSz="905255">
              <a:spcBef>
                <a:spcPts val="900"/>
              </a:spcBef>
              <a:defRPr sz="2475"/>
            </a:pPr>
            <a:r>
              <a:t>Cognisant of the White paper definition of “a minimum of 7,500 pupils…or at least 10 schools”</a:t>
            </a:r>
          </a:p>
          <a:p>
            <a:pPr marL="226313" indent="-226313" defTabSz="905255">
              <a:spcBef>
                <a:spcPts val="900"/>
              </a:spcBef>
              <a:defRPr sz="2475"/>
            </a:pPr>
            <a:r>
              <a:t>Desire to build strong financially viable set of MATS with firm development plans, able to serve Catholic Communities across all education phases within sensible geographic boundaries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xfrm>
            <a:off x="706119" y="0"/>
            <a:ext cx="10515601" cy="1325563"/>
          </a:xfrm>
          <a:prstGeom prst="rect">
            <a:avLst/>
          </a:prstGeom>
        </p:spPr>
        <p:txBody>
          <a:bodyPr/>
          <a:lstStyle/>
          <a:p>
            <a:r>
              <a:t>Principles</a:t>
            </a:r>
          </a:p>
        </p:txBody>
      </p:sp>
      <p:graphicFrame>
        <p:nvGraphicFramePr>
          <p:cNvPr id="118" name="Table 4"/>
          <p:cNvGraphicFramePr/>
          <p:nvPr/>
        </p:nvGraphicFramePr>
        <p:xfrm>
          <a:off x="838200" y="1305560"/>
          <a:ext cx="10515600" cy="4490720"/>
        </p:xfrm>
        <a:graphic>
          <a:graphicData uri="http://schemas.openxmlformats.org/drawingml/2006/table">
            <a:tbl>
              <a:tblPr firstRow="1" bandRow="1">
                <a:tableStyleId>{4C3C2611-4C71-4FC5-86AE-919BDF0F9419}</a:tableStyleId>
              </a:tblPr>
              <a:tblGrid>
                <a:gridCol w="3114040">
                  <a:extLst>
                    <a:ext uri="{9D8B030D-6E8A-4147-A177-3AD203B41FA5}">
                      <a16:colId xmlns:a16="http://schemas.microsoft.com/office/drawing/2014/main" val="20000"/>
                    </a:ext>
                  </a:extLst>
                </a:gridCol>
                <a:gridCol w="7401560">
                  <a:extLst>
                    <a:ext uri="{9D8B030D-6E8A-4147-A177-3AD203B41FA5}">
                      <a16:colId xmlns:a16="http://schemas.microsoft.com/office/drawing/2014/main" val="20001"/>
                    </a:ext>
                  </a:extLst>
                </a:gridCol>
              </a:tblGrid>
              <a:tr h="370840">
                <a:tc>
                  <a:txBody>
                    <a:bodyPr/>
                    <a:lstStyle/>
                    <a:p>
                      <a:pPr algn="l">
                        <a:defRPr sz="1800" b="0">
                          <a:solidFill>
                            <a:srgbClr val="000000"/>
                          </a:solidFill>
                        </a:defRPr>
                      </a:pPr>
                      <a:r>
                        <a:rPr b="1">
                          <a:solidFill>
                            <a:srgbClr val="FFFFFF"/>
                          </a:solidFill>
                        </a:rPr>
                        <a:t>Principle</a:t>
                      </a:r>
                    </a:p>
                  </a:txBody>
                  <a:tcPr marL="45720" marR="45720" horzOverflow="overflow"/>
                </a:tc>
                <a:tc>
                  <a:txBody>
                    <a:bodyPr/>
                    <a:lstStyle/>
                    <a:p>
                      <a:pPr algn="l">
                        <a:defRPr sz="1800" b="0">
                          <a:solidFill>
                            <a:srgbClr val="000000"/>
                          </a:solidFill>
                        </a:defRPr>
                      </a:pPr>
                      <a:r>
                        <a:rPr b="1">
                          <a:solidFill>
                            <a:srgbClr val="FFFFFF"/>
                          </a:solidFill>
                        </a:rPr>
                        <a:t>Key note</a:t>
                      </a:r>
                    </a:p>
                  </a:txBody>
                  <a:tcPr marL="45720" marR="45720" horzOverflow="overflow"/>
                </a:tc>
                <a:extLst>
                  <a:ext uri="{0D108BD9-81ED-4DB2-BD59-A6C34878D82A}">
                    <a16:rowId xmlns:a16="http://schemas.microsoft.com/office/drawing/2014/main" val="10000"/>
                  </a:ext>
                </a:extLst>
              </a:tr>
              <a:tr h="370840">
                <a:tc>
                  <a:txBody>
                    <a:bodyPr/>
                    <a:lstStyle/>
                    <a:p>
                      <a:pPr algn="l">
                        <a:defRPr sz="1800"/>
                      </a:pPr>
                      <a:r>
                        <a:t>No school is left behind</a:t>
                      </a:r>
                    </a:p>
                  </a:txBody>
                  <a:tcPr marL="45720" marR="45720" horzOverflow="overflow"/>
                </a:tc>
                <a:tc>
                  <a:txBody>
                    <a:bodyPr/>
                    <a:lstStyle/>
                    <a:p>
                      <a:pPr algn="l">
                        <a:defRPr sz="1800"/>
                      </a:pPr>
                      <a:r>
                        <a:t>Growth plans must include the inclusion of all RCAOS schools. </a:t>
                      </a:r>
                    </a:p>
                  </a:txBody>
                  <a:tcPr marL="45720" marR="45720" horzOverflow="overflow"/>
                </a:tc>
                <a:extLst>
                  <a:ext uri="{0D108BD9-81ED-4DB2-BD59-A6C34878D82A}">
                    <a16:rowId xmlns:a16="http://schemas.microsoft.com/office/drawing/2014/main" val="10001"/>
                  </a:ext>
                </a:extLst>
              </a:tr>
              <a:tr h="370840">
                <a:tc>
                  <a:txBody>
                    <a:bodyPr/>
                    <a:lstStyle/>
                    <a:p>
                      <a:pPr algn="l">
                        <a:defRPr sz="1800"/>
                      </a:pPr>
                      <a:r>
                        <a:t>Promote and Strengthen authentic Catholic Education</a:t>
                      </a:r>
                    </a:p>
                  </a:txBody>
                  <a:tcPr marL="45720" marR="45720" horzOverflow="overflow"/>
                </a:tc>
                <a:tc>
                  <a:txBody>
                    <a:bodyPr/>
                    <a:lstStyle/>
                    <a:p>
                      <a:pPr algn="l">
                        <a:defRPr sz="1800"/>
                      </a:pPr>
                      <a:r>
                        <a:t>Vision and Mission clear and approved by the Diocese. Episcopal oversight. </a:t>
                      </a:r>
                    </a:p>
                  </a:txBody>
                  <a:tcPr marL="45720" marR="45720" horzOverflow="overflow"/>
                </a:tc>
                <a:extLst>
                  <a:ext uri="{0D108BD9-81ED-4DB2-BD59-A6C34878D82A}">
                    <a16:rowId xmlns:a16="http://schemas.microsoft.com/office/drawing/2014/main" val="10002"/>
                  </a:ext>
                </a:extLst>
              </a:tr>
              <a:tr h="370840">
                <a:tc>
                  <a:txBody>
                    <a:bodyPr/>
                    <a:lstStyle/>
                    <a:p>
                      <a:pPr algn="l">
                        <a:defRPr sz="1800"/>
                      </a:pPr>
                      <a:r>
                        <a:t>A sustainable model for its communities</a:t>
                      </a:r>
                    </a:p>
                  </a:txBody>
                  <a:tcPr marL="45720" marR="45720" horzOverflow="overflow"/>
                </a:tc>
                <a:tc>
                  <a:txBody>
                    <a:bodyPr/>
                    <a:lstStyle/>
                    <a:p>
                      <a:pPr algn="l">
                        <a:defRPr sz="1800"/>
                      </a:pPr>
                      <a:r>
                        <a:t>Growth, financial sustainability, improved outcomes for pupils</a:t>
                      </a:r>
                    </a:p>
                  </a:txBody>
                  <a:tcPr marL="45720" marR="45720" horzOverflow="overflow"/>
                </a:tc>
                <a:extLst>
                  <a:ext uri="{0D108BD9-81ED-4DB2-BD59-A6C34878D82A}">
                    <a16:rowId xmlns:a16="http://schemas.microsoft.com/office/drawing/2014/main" val="10003"/>
                  </a:ext>
                </a:extLst>
              </a:tr>
              <a:tr h="370840">
                <a:tc>
                  <a:txBody>
                    <a:bodyPr/>
                    <a:lstStyle/>
                    <a:p>
                      <a:pPr algn="l">
                        <a:defRPr sz="1800"/>
                      </a:pPr>
                      <a:r>
                        <a:t>Explicit in its aims for Children and Families</a:t>
                      </a:r>
                    </a:p>
                  </a:txBody>
                  <a:tcPr marL="45720" marR="45720" horzOverflow="overflow"/>
                </a:tc>
                <a:tc>
                  <a:txBody>
                    <a:bodyPr/>
                    <a:lstStyle/>
                    <a:p>
                      <a:pPr algn="l">
                        <a:defRPr sz="1800"/>
                      </a:pPr>
                      <a:r>
                        <a:t>Development plans clear</a:t>
                      </a:r>
                    </a:p>
                  </a:txBody>
                  <a:tcPr marL="45720" marR="45720" horzOverflow="overflow"/>
                </a:tc>
                <a:extLst>
                  <a:ext uri="{0D108BD9-81ED-4DB2-BD59-A6C34878D82A}">
                    <a16:rowId xmlns:a16="http://schemas.microsoft.com/office/drawing/2014/main" val="10004"/>
                  </a:ext>
                </a:extLst>
              </a:tr>
              <a:tr h="370840">
                <a:tc>
                  <a:txBody>
                    <a:bodyPr/>
                    <a:lstStyle/>
                    <a:p>
                      <a:pPr algn="l">
                        <a:defRPr sz="1800"/>
                      </a:pPr>
                      <a:r>
                        <a:t>Inclusion: breadth of opportunity and academic standards</a:t>
                      </a:r>
                    </a:p>
                  </a:txBody>
                  <a:tcPr marL="45720" marR="45720" horzOverflow="overflow"/>
                </a:tc>
                <a:tc>
                  <a:txBody>
                    <a:bodyPr/>
                    <a:lstStyle/>
                    <a:p>
                      <a:pPr algn="l">
                        <a:defRPr sz="1800"/>
                      </a:pPr>
                      <a:r>
                        <a:t>Value of diversity in our schools</a:t>
                      </a:r>
                    </a:p>
                  </a:txBody>
                  <a:tcPr marL="45720" marR="45720" horzOverflow="overflow"/>
                </a:tc>
                <a:extLst>
                  <a:ext uri="{0D108BD9-81ED-4DB2-BD59-A6C34878D82A}">
                    <a16:rowId xmlns:a16="http://schemas.microsoft.com/office/drawing/2014/main" val="10005"/>
                  </a:ext>
                </a:extLst>
              </a:tr>
              <a:tr h="370840">
                <a:tc>
                  <a:txBody>
                    <a:bodyPr/>
                    <a:lstStyle/>
                    <a:p>
                      <a:pPr algn="l">
                        <a:defRPr sz="1800"/>
                      </a:pPr>
                      <a:r>
                        <a:t>Trustees/ Directors and Members must be appointed by the Diocese</a:t>
                      </a:r>
                    </a:p>
                  </a:txBody>
                  <a:tcPr marL="45720" marR="45720" horzOverflow="overflow"/>
                </a:tc>
                <a:tc>
                  <a:txBody>
                    <a:bodyPr/>
                    <a:lstStyle/>
                    <a:p>
                      <a:pPr algn="l">
                        <a:defRPr sz="1800"/>
                      </a:pPr>
                      <a:r>
                        <a:t>Episcopal oversight of the trust and its academies as required in Canon Law</a:t>
                      </a:r>
                    </a:p>
                  </a:txBody>
                  <a:tcPr marL="45720" marR="45720" horzOverflow="overflow"/>
                </a:tc>
                <a:extLst>
                  <a:ext uri="{0D108BD9-81ED-4DB2-BD59-A6C34878D82A}">
                    <a16:rowId xmlns:a16="http://schemas.microsoft.com/office/drawing/2014/main" val="10006"/>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itle 1"/>
          <p:cNvSpPr txBox="1">
            <a:spLocks noGrp="1"/>
          </p:cNvSpPr>
          <p:nvPr>
            <p:ph type="title"/>
          </p:nvPr>
        </p:nvSpPr>
        <p:spPr>
          <a:xfrm>
            <a:off x="838200" y="365125"/>
            <a:ext cx="10515600" cy="1325563"/>
          </a:xfrm>
          <a:prstGeom prst="rect">
            <a:avLst/>
          </a:prstGeom>
        </p:spPr>
        <p:txBody>
          <a:bodyPr/>
          <a:lstStyle/>
          <a:p>
            <a:r>
              <a:t>Principles cont….</a:t>
            </a:r>
          </a:p>
        </p:txBody>
      </p:sp>
      <p:graphicFrame>
        <p:nvGraphicFramePr>
          <p:cNvPr id="123" name="Table 4"/>
          <p:cNvGraphicFramePr/>
          <p:nvPr/>
        </p:nvGraphicFramePr>
        <p:xfrm>
          <a:off x="838200" y="2057400"/>
          <a:ext cx="10515600" cy="2931160"/>
        </p:xfrm>
        <a:graphic>
          <a:graphicData uri="http://schemas.openxmlformats.org/drawingml/2006/table">
            <a:tbl>
              <a:tblPr firstRow="1" bandRow="1">
                <a:tableStyleId>{4C3C2611-4C71-4FC5-86AE-919BDF0F9419}</a:tableStyleId>
              </a:tblPr>
              <a:tblGrid>
                <a:gridCol w="3114040">
                  <a:extLst>
                    <a:ext uri="{9D8B030D-6E8A-4147-A177-3AD203B41FA5}">
                      <a16:colId xmlns:a16="http://schemas.microsoft.com/office/drawing/2014/main" val="20000"/>
                    </a:ext>
                  </a:extLst>
                </a:gridCol>
                <a:gridCol w="7401560">
                  <a:extLst>
                    <a:ext uri="{9D8B030D-6E8A-4147-A177-3AD203B41FA5}">
                      <a16:colId xmlns:a16="http://schemas.microsoft.com/office/drawing/2014/main" val="20001"/>
                    </a:ext>
                  </a:extLst>
                </a:gridCol>
              </a:tblGrid>
              <a:tr h="370840">
                <a:tc>
                  <a:txBody>
                    <a:bodyPr/>
                    <a:lstStyle/>
                    <a:p>
                      <a:pPr algn="l">
                        <a:defRPr sz="1800" b="0">
                          <a:solidFill>
                            <a:srgbClr val="000000"/>
                          </a:solidFill>
                        </a:defRPr>
                      </a:pPr>
                      <a:r>
                        <a:rPr b="1">
                          <a:solidFill>
                            <a:srgbClr val="FFFFFF"/>
                          </a:solidFill>
                        </a:rPr>
                        <a:t>Principle</a:t>
                      </a:r>
                    </a:p>
                  </a:txBody>
                  <a:tcPr marL="45720" marR="45720" horzOverflow="overflow"/>
                </a:tc>
                <a:tc>
                  <a:txBody>
                    <a:bodyPr/>
                    <a:lstStyle/>
                    <a:p>
                      <a:pPr algn="l">
                        <a:defRPr sz="1800" b="0">
                          <a:solidFill>
                            <a:srgbClr val="000000"/>
                          </a:solidFill>
                        </a:defRPr>
                      </a:pPr>
                      <a:r>
                        <a:rPr b="1">
                          <a:solidFill>
                            <a:srgbClr val="FFFFFF"/>
                          </a:solidFill>
                        </a:rPr>
                        <a:t>Key note</a:t>
                      </a:r>
                    </a:p>
                  </a:txBody>
                  <a:tcPr marL="45720" marR="45720" horzOverflow="overflow"/>
                </a:tc>
                <a:extLst>
                  <a:ext uri="{0D108BD9-81ED-4DB2-BD59-A6C34878D82A}">
                    <a16:rowId xmlns:a16="http://schemas.microsoft.com/office/drawing/2014/main" val="10000"/>
                  </a:ext>
                </a:extLst>
              </a:tr>
              <a:tr h="370840">
                <a:tc>
                  <a:txBody>
                    <a:bodyPr/>
                    <a:lstStyle/>
                    <a:p>
                      <a:pPr algn="l">
                        <a:defRPr sz="1800"/>
                      </a:pPr>
                      <a:r>
                        <a:rPr dirty="0"/>
                        <a:t>Model Articles, policies and MoU</a:t>
                      </a:r>
                    </a:p>
                  </a:txBody>
                  <a:tcPr marL="45720" marR="45720" horzOverflow="overflow"/>
                </a:tc>
                <a:tc>
                  <a:txBody>
                    <a:bodyPr/>
                    <a:lstStyle/>
                    <a:p>
                      <a:pPr algn="l">
                        <a:defRPr sz="1800"/>
                      </a:pPr>
                      <a:r>
                        <a:rPr dirty="0"/>
                        <a:t>Utilise CES model articles</a:t>
                      </a:r>
                    </a:p>
                    <a:p>
                      <a:pPr algn="l">
                        <a:defRPr sz="1800"/>
                      </a:pPr>
                      <a:r>
                        <a:rPr dirty="0"/>
                        <a:t>Abide by the DfE/Catholic Education MoU in dealings with the RSC and ESFA</a:t>
                      </a:r>
                    </a:p>
                  </a:txBody>
                  <a:tcPr marL="45720" marR="45720" horzOverflow="overflow"/>
                </a:tc>
                <a:extLst>
                  <a:ext uri="{0D108BD9-81ED-4DB2-BD59-A6C34878D82A}">
                    <a16:rowId xmlns:a16="http://schemas.microsoft.com/office/drawing/2014/main" val="10001"/>
                  </a:ext>
                </a:extLst>
              </a:tr>
              <a:tr h="370840">
                <a:tc>
                  <a:txBody>
                    <a:bodyPr/>
                    <a:lstStyle/>
                    <a:p>
                      <a:pPr algn="l">
                        <a:defRPr sz="1800"/>
                      </a:pPr>
                      <a:r>
                        <a:t>Name to be approved by the Diocese</a:t>
                      </a:r>
                    </a:p>
                  </a:txBody>
                  <a:tcPr marL="45720" marR="45720" horzOverflow="overflow"/>
                </a:tc>
                <a:tc>
                  <a:txBody>
                    <a:bodyPr/>
                    <a:lstStyle/>
                    <a:p>
                      <a:pPr algn="l">
                        <a:defRPr sz="1800"/>
                      </a:pPr>
                      <a:r>
                        <a:t>or a name will be chosen by the Archbishop</a:t>
                      </a:r>
                    </a:p>
                  </a:txBody>
                  <a:tcPr marL="45720" marR="45720" horzOverflow="overflow"/>
                </a:tc>
                <a:extLst>
                  <a:ext uri="{0D108BD9-81ED-4DB2-BD59-A6C34878D82A}">
                    <a16:rowId xmlns:a16="http://schemas.microsoft.com/office/drawing/2014/main" val="10002"/>
                  </a:ext>
                </a:extLst>
              </a:tr>
              <a:tr h="370840">
                <a:tc>
                  <a:txBody>
                    <a:bodyPr/>
                    <a:lstStyle/>
                    <a:p>
                      <a:pPr algn="l">
                        <a:defRPr sz="1800"/>
                      </a:pPr>
                      <a:r>
                        <a:rPr dirty="0"/>
                        <a:t>Growth and Development to be approved by the Diocese</a:t>
                      </a:r>
                    </a:p>
                  </a:txBody>
                  <a:tcPr marL="45720" marR="45720" horzOverflow="overflow"/>
                </a:tc>
                <a:tc>
                  <a:txBody>
                    <a:bodyPr/>
                    <a:lstStyle/>
                    <a:p>
                      <a:pPr algn="l">
                        <a:defRPr sz="1800"/>
                      </a:pPr>
                      <a:r>
                        <a:t>All MATs must submit their growth and development plans to the Diocese prior to submission to the RSC. </a:t>
                      </a:r>
                    </a:p>
                  </a:txBody>
                  <a:tcPr marL="45720" marR="45720" horzOverflow="overflow"/>
                </a:tc>
                <a:extLst>
                  <a:ext uri="{0D108BD9-81ED-4DB2-BD59-A6C34878D82A}">
                    <a16:rowId xmlns:a16="http://schemas.microsoft.com/office/drawing/2014/main" val="10003"/>
                  </a:ext>
                </a:extLst>
              </a:tr>
              <a:tr h="370840">
                <a:tc>
                  <a:txBody>
                    <a:bodyPr/>
                    <a:lstStyle/>
                    <a:p>
                      <a:pPr algn="l">
                        <a:defRPr sz="1800"/>
                      </a:pPr>
                      <a:r>
                        <a:rPr dirty="0"/>
                        <a:t>Use of central buildings and maintenance teams</a:t>
                      </a:r>
                    </a:p>
                  </a:txBody>
                  <a:tcPr marL="45720" marR="45720" horzOverflow="overflow"/>
                </a:tc>
                <a:tc>
                  <a:txBody>
                    <a:bodyPr/>
                    <a:lstStyle/>
                    <a:p>
                      <a:pPr algn="l">
                        <a:defRPr sz="1800"/>
                      </a:pPr>
                      <a:r>
                        <a:rPr dirty="0"/>
                        <a:t>consistent approaches are taken to compliance matters across the Diocesan estate.</a:t>
                      </a:r>
                    </a:p>
                  </a:txBody>
                  <a:tcPr marL="45720" marR="45720" horzOverflow="overflow"/>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title"/>
          </p:nvPr>
        </p:nvSpPr>
        <p:spPr>
          <a:xfrm>
            <a:off x="838200" y="365125"/>
            <a:ext cx="10515600" cy="1325563"/>
          </a:xfrm>
          <a:prstGeom prst="rect">
            <a:avLst/>
          </a:prstGeom>
        </p:spPr>
        <p:txBody>
          <a:bodyPr/>
          <a:lstStyle/>
          <a:p>
            <a:r>
              <a:t>Oversight</a:t>
            </a:r>
          </a:p>
        </p:txBody>
      </p:sp>
      <p:sp>
        <p:nvSpPr>
          <p:cNvPr id="128" name="Content Placeholder 2"/>
          <p:cNvSpPr txBox="1">
            <a:spLocks noGrp="1"/>
          </p:cNvSpPr>
          <p:nvPr>
            <p:ph type="body" idx="1"/>
          </p:nvPr>
        </p:nvSpPr>
        <p:spPr>
          <a:xfrm>
            <a:off x="838200" y="1825625"/>
            <a:ext cx="10515600" cy="4351338"/>
          </a:xfrm>
          <a:prstGeom prst="rect">
            <a:avLst/>
          </a:prstGeom>
        </p:spPr>
        <p:txBody>
          <a:bodyPr/>
          <a:lstStyle/>
          <a:p>
            <a:r>
              <a:rPr dirty="0"/>
              <a:t>New </a:t>
            </a:r>
            <a:r>
              <a:rPr lang="en-GB" dirty="0"/>
              <a:t>C</a:t>
            </a:r>
            <a:r>
              <a:rPr dirty="0"/>
              <a:t>AT challenge group – led by the Episcopal Vicar for Education – Father Victor Darlington</a:t>
            </a:r>
          </a:p>
          <a:p>
            <a:r>
              <a:rPr dirty="0"/>
              <a:t>Challenge group to act as approving body for Diocesan requirements outlined in the principles as well as:</a:t>
            </a:r>
          </a:p>
          <a:p>
            <a:pPr marL="685800" lvl="1" indent="-228600">
              <a:spcBef>
                <a:spcPts val="500"/>
              </a:spcBef>
              <a:defRPr sz="2400"/>
            </a:pPr>
            <a:r>
              <a:rPr dirty="0"/>
              <a:t>Director appointments</a:t>
            </a:r>
          </a:p>
          <a:p>
            <a:pPr marL="685800" lvl="1" indent="-228600">
              <a:spcBef>
                <a:spcPts val="500"/>
              </a:spcBef>
              <a:defRPr sz="2400"/>
            </a:pPr>
            <a:r>
              <a:rPr dirty="0"/>
              <a:t>CEO &amp; CFO appointments</a:t>
            </a:r>
          </a:p>
          <a:p>
            <a:pPr marL="685800" lvl="1" indent="-228600">
              <a:spcBef>
                <a:spcPts val="500"/>
              </a:spcBef>
              <a:defRPr sz="2400"/>
            </a:pPr>
            <a:r>
              <a:rPr dirty="0"/>
              <a:t>Growth plans</a:t>
            </a:r>
          </a:p>
          <a:p>
            <a:pPr marL="685800" lvl="1" indent="-228600">
              <a:spcBef>
                <a:spcPts val="500"/>
              </a:spcBef>
              <a:defRPr sz="2400"/>
            </a:pPr>
            <a:r>
              <a:rPr dirty="0"/>
              <a:t>Approval prior to submission to RSC</a:t>
            </a:r>
          </a:p>
          <a:p>
            <a:r>
              <a:rPr dirty="0"/>
              <a:t>First sitting in September 2022</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xfrm>
            <a:off x="838200" y="276541"/>
            <a:ext cx="10515600" cy="1325563"/>
          </a:xfrm>
          <a:prstGeom prst="rect">
            <a:avLst/>
          </a:prstGeom>
        </p:spPr>
        <p:txBody>
          <a:bodyPr/>
          <a:lstStyle/>
          <a:p>
            <a:r>
              <a:rPr dirty="0"/>
              <a:t>Proposed </a:t>
            </a:r>
            <a:r>
              <a:rPr lang="en-GB" dirty="0"/>
              <a:t>C</a:t>
            </a:r>
            <a:r>
              <a:rPr dirty="0"/>
              <a:t>AT development areas</a:t>
            </a:r>
          </a:p>
        </p:txBody>
      </p:sp>
      <p:sp>
        <p:nvSpPr>
          <p:cNvPr id="133" name="Content Placeholder 2"/>
          <p:cNvSpPr txBox="1">
            <a:spLocks noGrp="1"/>
          </p:cNvSpPr>
          <p:nvPr>
            <p:ph type="body" idx="1"/>
          </p:nvPr>
        </p:nvSpPr>
        <p:spPr>
          <a:xfrm>
            <a:off x="838200" y="1654556"/>
            <a:ext cx="10515600" cy="4544696"/>
          </a:xfrm>
          <a:prstGeom prst="rect">
            <a:avLst/>
          </a:prstGeom>
        </p:spPr>
        <p:txBody>
          <a:bodyPr/>
          <a:lstStyle/>
          <a:p>
            <a:pPr marL="212597" indent="-212597" defTabSz="850391">
              <a:spcBef>
                <a:spcPts val="900"/>
              </a:spcBef>
              <a:defRPr sz="2325"/>
            </a:pPr>
            <a:r>
              <a:rPr dirty="0"/>
              <a:t>The Diocese has identified that the number of CATs should be restricted to ensure size and sustainability around 5-6 is likely at the most</a:t>
            </a:r>
          </a:p>
          <a:p>
            <a:pPr marL="212597" indent="-212597" defTabSz="850391">
              <a:spcBef>
                <a:spcPts val="900"/>
              </a:spcBef>
              <a:defRPr sz="2325"/>
            </a:pPr>
            <a:r>
              <a:rPr dirty="0"/>
              <a:t>Initial analysis is indicative – the </a:t>
            </a:r>
            <a:r>
              <a:rPr lang="en-GB" dirty="0"/>
              <a:t>C</a:t>
            </a:r>
            <a:r>
              <a:rPr dirty="0"/>
              <a:t>AT challenge group may introduce additional </a:t>
            </a:r>
            <a:r>
              <a:rPr lang="en-GB" dirty="0"/>
              <a:t>C</a:t>
            </a:r>
            <a:r>
              <a:rPr dirty="0"/>
              <a:t>ATS (if a case is made and accepted) and schools may choose to join a different RCAOS </a:t>
            </a:r>
            <a:r>
              <a:rPr lang="en-GB" dirty="0"/>
              <a:t>C</a:t>
            </a:r>
            <a:r>
              <a:rPr dirty="0"/>
              <a:t>AT than it’s most local (subject to approval)</a:t>
            </a:r>
          </a:p>
          <a:p>
            <a:pPr marL="212597" indent="-212597" defTabSz="850391">
              <a:spcBef>
                <a:spcPts val="900"/>
              </a:spcBef>
              <a:defRPr sz="2325"/>
            </a:pPr>
            <a:r>
              <a:rPr dirty="0"/>
              <a:t>Initial analysis results in 6 </a:t>
            </a:r>
            <a:r>
              <a:rPr lang="en-GB" dirty="0"/>
              <a:t>C</a:t>
            </a:r>
            <a:r>
              <a:rPr dirty="0"/>
              <a:t>ATS that</a:t>
            </a:r>
          </a:p>
          <a:p>
            <a:pPr marL="666784" lvl="1" indent="-241588" defTabSz="850391">
              <a:spcBef>
                <a:spcPts val="400"/>
              </a:spcBef>
              <a:defRPr sz="2046"/>
            </a:pPr>
            <a:r>
              <a:rPr sz="2325" dirty="0"/>
              <a:t>Ac</a:t>
            </a:r>
            <a:r>
              <a:rPr dirty="0"/>
              <a:t>ross education phases A family of ‘Our children not my children’</a:t>
            </a:r>
          </a:p>
          <a:p>
            <a:pPr marL="637794" lvl="1" indent="-212597" defTabSz="850391">
              <a:spcBef>
                <a:spcPts val="400"/>
              </a:spcBef>
              <a:defRPr sz="2046"/>
            </a:pPr>
            <a:r>
              <a:rPr dirty="0"/>
              <a:t>Have a variety of OFSTED ratings so risk is spread</a:t>
            </a:r>
          </a:p>
          <a:p>
            <a:pPr marL="637794" lvl="1" indent="-212597" defTabSz="850391">
              <a:spcBef>
                <a:spcPts val="400"/>
              </a:spcBef>
              <a:defRPr sz="2046"/>
            </a:pPr>
            <a:r>
              <a:rPr dirty="0"/>
              <a:t>Surpass the minimum sustainability criteria outlined in the White paper</a:t>
            </a:r>
          </a:p>
          <a:p>
            <a:pPr marL="637794" lvl="1" indent="-212597" defTabSz="850391">
              <a:spcBef>
                <a:spcPts val="400"/>
              </a:spcBef>
              <a:defRPr sz="2046"/>
            </a:pPr>
            <a:r>
              <a:rPr dirty="0"/>
              <a:t>Reflect many existing relationships and best practice in Catholic education</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6F77C4D1CEBA41A80E830D549F4BDD" ma:contentTypeVersion="20" ma:contentTypeDescription="Create a new document." ma:contentTypeScope="" ma:versionID="2b4f031c8f9e2650e5fa484d2a6804af">
  <xsd:schema xmlns:xsd="http://www.w3.org/2001/XMLSchema" xmlns:xs="http://www.w3.org/2001/XMLSchema" xmlns:p="http://schemas.microsoft.com/office/2006/metadata/properties" xmlns:ns2="cec179ec-5849-4d27-a419-67c4ef7310ce" xmlns:ns3="7a91fe27-c972-4eca-a669-87ab608c0386" targetNamespace="http://schemas.microsoft.com/office/2006/metadata/properties" ma:root="true" ma:fieldsID="39599f9b8a0f519285d3b88148013c45" ns2:_="" ns3:_="">
    <xsd:import namespace="cec179ec-5849-4d27-a419-67c4ef7310ce"/>
    <xsd:import namespace="7a91fe27-c972-4eca-a669-87ab608c038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c179ec-5849-4d27-a419-67c4ef7310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4c9dd43-9d5a-4993-8cee-819e038f54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a91fe27-c972-4eca-a669-87ab608c038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3885635-4e9c-4601-9095-5fc79ce6fe70}" ma:internalName="TaxCatchAll" ma:showField="CatchAllData" ma:web="7a91fe27-c972-4eca-a669-87ab608c03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ec179ec-5849-4d27-a419-67c4ef7310ce">
      <Terms xmlns="http://schemas.microsoft.com/office/infopath/2007/PartnerControls"/>
    </lcf76f155ced4ddcb4097134ff3c332f>
    <TaxCatchAll xmlns="7a91fe27-c972-4eca-a669-87ab608c0386" xsi:nil="true"/>
  </documentManagement>
</p:properties>
</file>

<file path=customXml/itemProps1.xml><?xml version="1.0" encoding="utf-8"?>
<ds:datastoreItem xmlns:ds="http://schemas.openxmlformats.org/officeDocument/2006/customXml" ds:itemID="{FF2349FD-5CE8-4084-B0D0-49851994CFCD}"/>
</file>

<file path=customXml/itemProps2.xml><?xml version="1.0" encoding="utf-8"?>
<ds:datastoreItem xmlns:ds="http://schemas.openxmlformats.org/officeDocument/2006/customXml" ds:itemID="{17FCD9C2-B3FF-4410-BBDB-D7F0D281E51D}"/>
</file>

<file path=customXml/itemProps3.xml><?xml version="1.0" encoding="utf-8"?>
<ds:datastoreItem xmlns:ds="http://schemas.openxmlformats.org/officeDocument/2006/customXml" ds:itemID="{228A8B85-4E18-4CC3-BD3F-F0B914620272}"/>
</file>

<file path=docProps/app.xml><?xml version="1.0" encoding="utf-8"?>
<Properties xmlns="http://schemas.openxmlformats.org/officeDocument/2006/extended-properties" xmlns:vt="http://schemas.openxmlformats.org/officeDocument/2006/docPropsVTypes">
  <TotalTime>4</TotalTime>
  <Words>2820</Words>
  <Application>Microsoft Office PowerPoint</Application>
  <PresentationFormat>Widescreen</PresentationFormat>
  <Paragraphs>102</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RCAOS MAT Principles &amp; Oversight</vt:lpstr>
      <vt:lpstr>The Spirit of Jesus</vt:lpstr>
      <vt:lpstr>Background</vt:lpstr>
      <vt:lpstr>RCAOS approach to Academisation</vt:lpstr>
      <vt:lpstr>Principles</vt:lpstr>
      <vt:lpstr>Principles cont….</vt:lpstr>
      <vt:lpstr>Oversight</vt:lpstr>
      <vt:lpstr>Proposed CAT development areas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RCAOS MAT Principles &amp; Oversight</dc:title>
  <dc:creator>Penny Pemberton</dc:creator>
  <cp:lastModifiedBy>Penny Pemberton</cp:lastModifiedBy>
  <cp:revision>5</cp:revision>
  <dcterms:modified xsi:type="dcterms:W3CDTF">2022-09-13T09:32:48Z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0x010100906F77C4D1CEBA41A80E830D549F4BDD</vt:lpwstr>
  </property>
</Properties>
</file>